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44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>
                <a:latin typeface="Arial Black" panose="020B0A04020102020204" pitchFamily="34" charset="0"/>
              </a:rPr>
              <a:t>January</a:t>
            </a:r>
            <a:r>
              <a:rPr lang="en-US" baseline="0" dirty="0" smtClean="0">
                <a:latin typeface="Arial Black" panose="020B0A04020102020204" pitchFamily="34" charset="0"/>
              </a:rPr>
              <a:t> 1, 2016 – May 23, 2023</a:t>
            </a:r>
            <a:endParaRPr lang="en-PH" dirty="0">
              <a:latin typeface="Arial Black" panose="020B0A040201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6974286417322837E-2"/>
          <c:y val="6.9293056761007832E-2"/>
          <c:w val="0.91740071358267716"/>
          <c:h val="0.7592131053633670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Incidents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5042</c:v>
                </c:pt>
                <c:pt idx="1">
                  <c:v>3662</c:v>
                </c:pt>
                <c:pt idx="2">
                  <c:v>2822</c:v>
                </c:pt>
                <c:pt idx="3">
                  <c:v>2483</c:v>
                </c:pt>
                <c:pt idx="4">
                  <c:v>2084</c:v>
                </c:pt>
                <c:pt idx="5">
                  <c:v>2315</c:v>
                </c:pt>
                <c:pt idx="6">
                  <c:v>1992</c:v>
                </c:pt>
                <c:pt idx="7">
                  <c:v>864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45-49F5-9575-44262F4EBA3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4633072"/>
        <c:axId val="-4637424"/>
      </c:barChart>
      <c:catAx>
        <c:axId val="-463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637424"/>
        <c:crosses val="autoZero"/>
        <c:auto val="1"/>
        <c:lblAlgn val="ctr"/>
        <c:lblOffset val="100"/>
        <c:noMultiLvlLbl val="0"/>
      </c:catAx>
      <c:valAx>
        <c:axId val="-463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633072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296</c:v>
                </c:pt>
                <c:pt idx="1">
                  <c:v>1956</c:v>
                </c:pt>
                <c:pt idx="2">
                  <c:v>758</c:v>
                </c:pt>
                <c:pt idx="3">
                  <c:v>1317</c:v>
                </c:pt>
                <c:pt idx="4">
                  <c:v>538</c:v>
                </c:pt>
                <c:pt idx="5">
                  <c:v>177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F04-4230-B8D6-D9246C75F3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238</c:v>
                </c:pt>
                <c:pt idx="1">
                  <c:v>1021</c:v>
                </c:pt>
                <c:pt idx="2">
                  <c:v>615</c:v>
                </c:pt>
                <c:pt idx="3">
                  <c:v>1232</c:v>
                </c:pt>
                <c:pt idx="4">
                  <c:v>451</c:v>
                </c:pt>
                <c:pt idx="5">
                  <c:v>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F04-4230-B8D6-D9246C75F3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204</c:v>
                </c:pt>
                <c:pt idx="1">
                  <c:v>647</c:v>
                </c:pt>
                <c:pt idx="2">
                  <c:v>575</c:v>
                </c:pt>
                <c:pt idx="3">
                  <c:v>850</c:v>
                </c:pt>
                <c:pt idx="4">
                  <c:v>415</c:v>
                </c:pt>
                <c:pt idx="5">
                  <c:v>131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F04-4230-B8D6-D9246C75F3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159</c:v>
                </c:pt>
                <c:pt idx="1">
                  <c:v>515</c:v>
                </c:pt>
                <c:pt idx="2">
                  <c:v>542</c:v>
                </c:pt>
                <c:pt idx="3">
                  <c:v>738</c:v>
                </c:pt>
                <c:pt idx="4">
                  <c:v>369</c:v>
                </c:pt>
                <c:pt idx="5">
                  <c:v>157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F04-4230-B8D6-D9246C75F31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204</c:v>
                </c:pt>
                <c:pt idx="1">
                  <c:v>444</c:v>
                </c:pt>
                <c:pt idx="2">
                  <c:v>414</c:v>
                </c:pt>
                <c:pt idx="3">
                  <c:v>614</c:v>
                </c:pt>
                <c:pt idx="4">
                  <c:v>257</c:v>
                </c:pt>
                <c:pt idx="5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F04-4230-B8D6-D9246C75F31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187</c:v>
                </c:pt>
                <c:pt idx="1">
                  <c:v>555</c:v>
                </c:pt>
                <c:pt idx="2">
                  <c:v>465</c:v>
                </c:pt>
                <c:pt idx="3">
                  <c:v>641</c:v>
                </c:pt>
                <c:pt idx="4">
                  <c:v>264</c:v>
                </c:pt>
                <c:pt idx="5">
                  <c:v>196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F04-4230-B8D6-D9246C75F31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179</c:v>
                </c:pt>
                <c:pt idx="1">
                  <c:v>375</c:v>
                </c:pt>
                <c:pt idx="2">
                  <c:v>510</c:v>
                </c:pt>
                <c:pt idx="3">
                  <c:v>559</c:v>
                </c:pt>
                <c:pt idx="4">
                  <c:v>234</c:v>
                </c:pt>
                <c:pt idx="5">
                  <c:v>129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F04-4230-B8D6-D9246C75F31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71</c:v>
                </c:pt>
                <c:pt idx="1">
                  <c:v>128</c:v>
                </c:pt>
                <c:pt idx="2">
                  <c:v>201</c:v>
                </c:pt>
                <c:pt idx="3">
                  <c:v>252</c:v>
                </c:pt>
                <c:pt idx="4">
                  <c:v>158</c:v>
                </c:pt>
                <c:pt idx="5">
                  <c:v>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F04-4230-B8D6-D9246C75F31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23"/>
        <c:overlap val="-15"/>
        <c:axId val="-4629808"/>
        <c:axId val="-4629264"/>
      </c:barChart>
      <c:catAx>
        <c:axId val="-462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629264"/>
        <c:crosses val="autoZero"/>
        <c:auto val="1"/>
        <c:lblAlgn val="ctr"/>
        <c:lblOffset val="100"/>
        <c:noMultiLvlLbl val="0"/>
      </c:catAx>
      <c:valAx>
        <c:axId val="-4629264"/>
        <c:scaling>
          <c:orientation val="minMax"/>
          <c:max val="2000"/>
        </c:scaling>
        <c:delete val="0"/>
        <c:axPos val="l"/>
        <c:majorGridlines>
          <c:spPr>
            <a:ln w="381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62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>
                <a:latin typeface="Arial Black" panose="020B0A04020102020204" pitchFamily="34" charset="0"/>
              </a:rPr>
              <a:t>January</a:t>
            </a:r>
            <a:r>
              <a:rPr lang="en-US" baseline="0" dirty="0" smtClean="0">
                <a:latin typeface="Arial Black" panose="020B0A04020102020204" pitchFamily="34" charset="0"/>
              </a:rPr>
              <a:t> 1, </a:t>
            </a:r>
            <a:r>
              <a:rPr lang="en-US" baseline="0" dirty="0" smtClean="0">
                <a:latin typeface="Arial Black" panose="020B0A04020102020204" pitchFamily="34" charset="0"/>
              </a:rPr>
              <a:t>2016 </a:t>
            </a:r>
            <a:r>
              <a:rPr lang="en-US" baseline="0" dirty="0" smtClean="0">
                <a:latin typeface="Arial Black" panose="020B0A04020102020204" pitchFamily="34" charset="0"/>
              </a:rPr>
              <a:t>– May 23, 2023</a:t>
            </a:r>
            <a:endParaRPr lang="en-PH" dirty="0">
              <a:latin typeface="Arial Black" panose="020B0A040201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296</c:v>
                </c:pt>
                <c:pt idx="1">
                  <c:v>1956</c:v>
                </c:pt>
                <c:pt idx="2">
                  <c:v>758</c:v>
                </c:pt>
                <c:pt idx="3">
                  <c:v>1317</c:v>
                </c:pt>
                <c:pt idx="4">
                  <c:v>538</c:v>
                </c:pt>
                <c:pt idx="5">
                  <c:v>177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8EA-4396-9082-7AB64E6377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238</c:v>
                </c:pt>
                <c:pt idx="1">
                  <c:v>1021</c:v>
                </c:pt>
                <c:pt idx="2">
                  <c:v>615</c:v>
                </c:pt>
                <c:pt idx="3">
                  <c:v>1232</c:v>
                </c:pt>
                <c:pt idx="4">
                  <c:v>451</c:v>
                </c:pt>
                <c:pt idx="5">
                  <c:v>105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8EA-4396-9082-7AB64E6377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204</c:v>
                </c:pt>
                <c:pt idx="1">
                  <c:v>647</c:v>
                </c:pt>
                <c:pt idx="2">
                  <c:v>575</c:v>
                </c:pt>
                <c:pt idx="3">
                  <c:v>850</c:v>
                </c:pt>
                <c:pt idx="4">
                  <c:v>415</c:v>
                </c:pt>
                <c:pt idx="5">
                  <c:v>131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8EA-4396-9082-7AB64E6377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159</c:v>
                </c:pt>
                <c:pt idx="1">
                  <c:v>515</c:v>
                </c:pt>
                <c:pt idx="2">
                  <c:v>542</c:v>
                </c:pt>
                <c:pt idx="3">
                  <c:v>738</c:v>
                </c:pt>
                <c:pt idx="4">
                  <c:v>369</c:v>
                </c:pt>
                <c:pt idx="5">
                  <c:v>157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8EA-4396-9082-7AB64E6377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204</c:v>
                </c:pt>
                <c:pt idx="1">
                  <c:v>444</c:v>
                </c:pt>
                <c:pt idx="2">
                  <c:v>414</c:v>
                </c:pt>
                <c:pt idx="3">
                  <c:v>614</c:v>
                </c:pt>
                <c:pt idx="4">
                  <c:v>257</c:v>
                </c:pt>
                <c:pt idx="5">
                  <c:v>150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8EA-4396-9082-7AB64E63774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187</c:v>
                </c:pt>
                <c:pt idx="1">
                  <c:v>555</c:v>
                </c:pt>
                <c:pt idx="2">
                  <c:v>465</c:v>
                </c:pt>
                <c:pt idx="3">
                  <c:v>641</c:v>
                </c:pt>
                <c:pt idx="4">
                  <c:v>264</c:v>
                </c:pt>
                <c:pt idx="5">
                  <c:v>196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88EA-4396-9082-7AB64E63774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179</c:v>
                </c:pt>
                <c:pt idx="1">
                  <c:v>375</c:v>
                </c:pt>
                <c:pt idx="2">
                  <c:v>510</c:v>
                </c:pt>
                <c:pt idx="3">
                  <c:v>559</c:v>
                </c:pt>
                <c:pt idx="4">
                  <c:v>234</c:v>
                </c:pt>
                <c:pt idx="5">
                  <c:v>129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8EA-4396-9082-7AB64E63774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BASILAN PPO</c:v>
                </c:pt>
                <c:pt idx="1">
                  <c:v>COTABATO PPO</c:v>
                </c:pt>
                <c:pt idx="2">
                  <c:v>LANAO DEL SUR PPO</c:v>
                </c:pt>
                <c:pt idx="3">
                  <c:v>MAGUINDANAO PPO</c:v>
                </c:pt>
                <c:pt idx="4">
                  <c:v>SULU PPO</c:v>
                </c:pt>
                <c:pt idx="5">
                  <c:v>TAWI-TAWI PPO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71</c:v>
                </c:pt>
                <c:pt idx="1">
                  <c:v>128</c:v>
                </c:pt>
                <c:pt idx="2">
                  <c:v>201</c:v>
                </c:pt>
                <c:pt idx="3">
                  <c:v>252</c:v>
                </c:pt>
                <c:pt idx="4">
                  <c:v>158</c:v>
                </c:pt>
                <c:pt idx="5">
                  <c:v>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88EA-4396-9082-7AB64E637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4627088"/>
        <c:axId val="-4626000"/>
      </c:lineChart>
      <c:catAx>
        <c:axId val="-462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626000"/>
        <c:crosses val="autoZero"/>
        <c:auto val="1"/>
        <c:lblAlgn val="ctr"/>
        <c:lblOffset val="100"/>
        <c:noMultiLvlLbl val="0"/>
      </c:catAx>
      <c:valAx>
        <c:axId val="-4626000"/>
        <c:scaling>
          <c:orientation val="minMax"/>
          <c:max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627088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1C0A-88EF-467B-B555-45C9AE77B3A2}" type="datetimeFigureOut">
              <a:rPr lang="en-PH" smtClean="0"/>
              <a:t>31/05/2023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F40E-E587-49F6-A826-EC849373E15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2715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1C0A-88EF-467B-B555-45C9AE77B3A2}" type="datetimeFigureOut">
              <a:rPr lang="en-PH" smtClean="0"/>
              <a:t>31/05/2023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F40E-E587-49F6-A826-EC849373E15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22289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1C0A-88EF-467B-B555-45C9AE77B3A2}" type="datetimeFigureOut">
              <a:rPr lang="en-PH" smtClean="0"/>
              <a:t>31/05/2023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F40E-E587-49F6-A826-EC849373E15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127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1C0A-88EF-467B-B555-45C9AE77B3A2}" type="datetimeFigureOut">
              <a:rPr lang="en-PH" smtClean="0"/>
              <a:t>31/05/2023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F40E-E587-49F6-A826-EC849373E15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9930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1C0A-88EF-467B-B555-45C9AE77B3A2}" type="datetimeFigureOut">
              <a:rPr lang="en-PH" smtClean="0"/>
              <a:t>31/05/2023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F40E-E587-49F6-A826-EC849373E15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6284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1C0A-88EF-467B-B555-45C9AE77B3A2}" type="datetimeFigureOut">
              <a:rPr lang="en-PH" smtClean="0"/>
              <a:t>31/05/2023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F40E-E587-49F6-A826-EC849373E15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1761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1C0A-88EF-467B-B555-45C9AE77B3A2}" type="datetimeFigureOut">
              <a:rPr lang="en-PH" smtClean="0"/>
              <a:t>31/05/2023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F40E-E587-49F6-A826-EC849373E15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16012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1C0A-88EF-467B-B555-45C9AE77B3A2}" type="datetimeFigureOut">
              <a:rPr lang="en-PH" smtClean="0"/>
              <a:t>31/05/2023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F40E-E587-49F6-A826-EC849373E15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10876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1C0A-88EF-467B-B555-45C9AE77B3A2}" type="datetimeFigureOut">
              <a:rPr lang="en-PH" smtClean="0"/>
              <a:t>31/05/2023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F40E-E587-49F6-A826-EC849373E15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1873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1C0A-88EF-467B-B555-45C9AE77B3A2}" type="datetimeFigureOut">
              <a:rPr lang="en-PH" smtClean="0"/>
              <a:t>31/05/2023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F40E-E587-49F6-A826-EC849373E15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57723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1C0A-88EF-467B-B555-45C9AE77B3A2}" type="datetimeFigureOut">
              <a:rPr lang="en-PH" smtClean="0"/>
              <a:t>31/05/2023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AF40E-E587-49F6-A826-EC849373E15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6629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91C0A-88EF-467B-B555-45C9AE77B3A2}" type="datetimeFigureOut">
              <a:rPr lang="en-PH" smtClean="0"/>
              <a:t>31/05/2023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AF40E-E587-49F6-A826-EC849373E15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54303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0126" y="311856"/>
            <a:ext cx="8625386" cy="542664"/>
          </a:xfrm>
        </p:spPr>
        <p:txBody>
          <a:bodyPr>
            <a:noAutofit/>
          </a:bodyPr>
          <a:lstStyle/>
          <a:p>
            <a:r>
              <a:rPr lang="en-US" sz="4400" dirty="0" smtClean="0">
                <a:latin typeface="Arial Black" panose="020B0A04020102020204" pitchFamily="34" charset="0"/>
              </a:rPr>
              <a:t>PRO BAR Total Incidents</a:t>
            </a:r>
            <a:endParaRPr lang="en-PH" sz="4400" dirty="0">
              <a:latin typeface="Arial Black" panose="020B0A04020102020204" pitchFamily="34" charset="0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804582656"/>
              </p:ext>
            </p:extLst>
          </p:nvPr>
        </p:nvGraphicFramePr>
        <p:xfrm>
          <a:off x="1762747" y="1037032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959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0859"/>
            <a:ext cx="10379007" cy="542664"/>
          </a:xfrm>
        </p:spPr>
        <p:txBody>
          <a:bodyPr>
            <a:noAutofit/>
          </a:bodyPr>
          <a:lstStyle/>
          <a:p>
            <a:r>
              <a:rPr lang="en-US" sz="4400" dirty="0" smtClean="0">
                <a:latin typeface="Arial Black" panose="020B0A04020102020204" pitchFamily="34" charset="0"/>
              </a:rPr>
              <a:t>PRO BAR Total Incidents by PPO</a:t>
            </a:r>
            <a:endParaRPr lang="en-PH" sz="4400" dirty="0">
              <a:latin typeface="Arial Black" panose="020B0A04020102020204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770485118"/>
              </p:ext>
            </p:extLst>
          </p:nvPr>
        </p:nvGraphicFramePr>
        <p:xfrm>
          <a:off x="263470" y="856632"/>
          <a:ext cx="1173221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801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893" y="310535"/>
            <a:ext cx="10515600" cy="740344"/>
          </a:xfrm>
        </p:spPr>
        <p:txBody>
          <a:bodyPr/>
          <a:lstStyle/>
          <a:p>
            <a:r>
              <a:rPr lang="en-US" dirty="0" smtClean="0">
                <a:latin typeface="Arial Black" panose="020B0A04020102020204" pitchFamily="34" charset="0"/>
              </a:rPr>
              <a:t>PRO BAR TOTAL CRIME TRENDS</a:t>
            </a:r>
            <a:endParaRPr lang="en-PH" dirty="0">
              <a:latin typeface="Arial Black" panose="020B0A04020102020204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497932235"/>
              </p:ext>
            </p:extLst>
          </p:nvPr>
        </p:nvGraphicFramePr>
        <p:xfrm>
          <a:off x="294468" y="815200"/>
          <a:ext cx="1129826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546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33</Words>
  <Application>Microsoft Office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Office Theme</vt:lpstr>
      <vt:lpstr>PRO BAR Total Incidents</vt:lpstr>
      <vt:lpstr>PRO BAR Total Incidents by PPO</vt:lpstr>
      <vt:lpstr>PRO BAR TOTAL CRIME TRENDS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 BAR Total Incidents</dc:title>
  <dc:creator>USER</dc:creator>
  <cp:lastModifiedBy>Windows User</cp:lastModifiedBy>
  <cp:revision>5</cp:revision>
  <dcterms:created xsi:type="dcterms:W3CDTF">2023-05-26T00:08:31Z</dcterms:created>
  <dcterms:modified xsi:type="dcterms:W3CDTF">2023-05-31T01:11:50Z</dcterms:modified>
</cp:coreProperties>
</file>